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60A5F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</c:v>
                  </c:pt>
                  <c:pt idx="5">
                    <c:v>XGB-ES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0.796</c:v>
                </c:pt>
                <c:pt idx="2">
                  <c:v>0.755</c:v>
                </c:pt>
                <c:pt idx="3">
                  <c:v>0.773</c:v>
                </c:pt>
                <c:pt idx="4">
                  <c:v>0.805</c:v>
                </c:pt>
                <c:pt idx="5">
                  <c:v>0.853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XGB-ES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0.699</c:v>
                </c:pt>
                <c:pt idx="2">
                  <c:v>0.696</c:v>
                </c:pt>
                <c:pt idx="3">
                  <c:v>0.705</c:v>
                </c:pt>
                <c:pt idx="4">
                  <c:v>0.841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https://commons.wikimedia.org/wiki/File:L%27atlantique_%C3%A0_Lom%C3%A9_-_Togo.jpg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https://commons.wikimedia.org/wiki/File:Seattle_skyline_at_night_from_Space_Needle.jpg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685800" y="2148840"/>
            <a:ext cx="10820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Phase 2 — Prédire Énergie &amp; CO₂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3232" y="2971800"/>
            <a:ext cx="1076523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Bâtiments non résidentiels • cas d’étude + méthode transférable à Lomé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13232" y="3794760"/>
            <a:ext cx="4297680" cy="54864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896112" y="39319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Livrables: 3 notebooks + slides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energie)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0.852)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16.51M -&gt; 6.34M)</a:t>
            </a:r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16.51M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5.86M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7.46M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3.62M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8.17M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2.21M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0.755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2.33M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2.04M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6.34M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1.96M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0.852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FFFFFF"/>
          </a:solidFill>
          <a:ln w="2286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27000" rIns="127000" tIns="76200" bIns="76200"/>
          <a:lstStyle/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R2 (test): Baseline=0.000, Ridge=0.796, RF=0.755, GB=0.773, XGB=0.805, XGB-ES=0.852.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RMSE: Baseline=16.51M, Ridge=7.46M, RF=8.17M, GB=7.86M, XGB=7.30M, XGB-ES=6.34M.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MAE: Baseline=5.86M, Ridge=3.62M, RF=2.21M, GB=2.33M, XGB=2.04M, XGB-ES=1.96M.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Conclusion: tous les modeles depassent la baseline; XGB-ES est le meilleur compromis global.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 + early stopping (meilleur compromis)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0.852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6.34M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1.96M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1243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446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(validation RMSE)</a:t>
            </a:r>
            <a:endParaRPr lang="en-US" sz="1600" dirty="0"/>
          </a:p>
        </p:txBody>
      </p:sp>
      <p:pic>
        <p:nvPicPr>
          <p:cNvPr id="11" name="Image 0" descr="/mnt/data/energy_learning_curve_clean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519" y="3063240"/>
            <a:ext cx="5219963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Modele final energie: XGBoost avec early stopping.</a:t>
            </a:r>
          </a:p>
          <a:p>
            <a:r>
              <a:t>? KPI test: R2=0.852, RMSE=6.34M, MAE=1.96M (gain net vs baseline).</a:t>
            </a:r>
          </a:p>
          <a:p>
            <a:r>
              <a:t>? Arret a 1243 iterations: meilleur compromis performance/generalisation.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validation croisée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Ridge (5-fold CV) — stabilité du pipeline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005840" y="1645920"/>
            <a:ext cx="110642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Validation croisee (Ridge, 5 folds):</a:t>
            </a:r>
          </a:p>
          <a:p>
            <a:r>
              <a:t>? R2 moyen = 0.627, ecart-type = 0.180; RMSE moyen ~ 10.90M.</a:t>
            </a:r>
          </a:p>
          <a:p>
            <a:r>
              <a:t>? La variabilite confirme un jeu heterogene avec outliers.</a:t>
            </a:r>
          </a:p>
          <a:p>
            <a:r>
              <a:t>? Ce constat justifie le choix final d un modele non-lineaire (XGBoost + early stopping).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comparaison des modeles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CO2)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0.841)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601.64 -&gt; 239.95)</a:t>
            </a:r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601.64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149.59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330.16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127.81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331.81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81.47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326.71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81.33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239.95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68.64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0.841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FFFFFF"/>
          </a:solidFill>
          <a:ln w="2286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27000" rIns="127000" tIns="76200" bIns="76200"/>
          <a:lstStyle/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R2 (test): Baseline=0.000, Ridge=0.699, RF=0.696, GB=0.705, XGB-ES=0.841.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RMSE: Baseline=601.64, Ridge=330.16, RF=331.81, GB=326.71, XGB-ES=239.95.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Comparaison MAE: Baseline=149.59, Ridge=127.81, RF=81.47, GB=81.33, XGB-ES=68.64.</a:t>
            </a:r>
          </a:p>
          <a:p>
            <a:pPr>
              <a:lnSpc>
                <a:spcPct val="100000"/>
              </a:lnSpc>
            </a:pPr>
            <a:r>
              <a:rPr sz="1200" b="0">
                <a:solidFill>
                  <a:srgbClr val="000000"/>
                </a:solidFill>
              </a:rPr>
              <a:t>Conclusion: XGB-ES domine sur les trois metriques et apporte le gain le plus fort sur CO2.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modele final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XGBoost.train + early stopping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0.841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239.95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68.64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38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58368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(train vs val RMSE)</a:t>
            </a:r>
            <a:endParaRPr lang="en-US" sz="1600" dirty="0"/>
          </a:p>
        </p:txBody>
      </p:sp>
      <p:pic>
        <p:nvPicPr>
          <p:cNvPr id="11" name="Image 0" descr="/mnt/data/co2_learning_curve_fin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86" y="3063240"/>
            <a:ext cx="4848908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Meilleur point CO2 atteint a best_iter = 38 (early stopping).</a:t>
            </a:r>
          </a:p>
          <a:p>
            <a:r>
              <a:t>? KPI test: R2=0.841, RMSE=239.95, MAE=68.64.</a:t>
            </a:r>
          </a:p>
          <a:p>
            <a:r>
              <a:t>? Apres ~40 rounds, le gain de validation devient faible: arret pour limiter le surapprentissage.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interpretation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 importance (gain) — top drivers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7406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pic>
        <p:nvPicPr>
          <p:cNvPr id="6" name="Image 0" descr="/mnt/data/co2_feature_importance_clea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141055"/>
            <a:ext cx="6949440" cy="371889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29600" y="1325880"/>
            <a:ext cx="32918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8" name="Text 5"/>
          <p:cNvSpPr/>
          <p:nvPr/>
        </p:nvSpPr>
        <p:spPr>
          <a:xfrm>
            <a:off x="8458200" y="155448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Lecture (prudente)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58200" y="1874520"/>
            <a:ext cx="2834640" cy="4663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Lecture du graphique:</a:t>
            </a:r>
          </a:p>
          <a:p>
            <a:r>
              <a:t>? Les surfaces (PropertyGFATotal, LargestPropertyUseTypeGFA) portent une grande partie du signal.</a:t>
            </a:r>
          </a:p>
          <a:p>
            <a:r>
              <a:t>? Le type d usage (Campus/Hospital/Laboratory) est tres discriminant.</a:t>
            </a:r>
          </a:p>
          <a:p>
            <a:r>
              <a:t>? Attention: importance de variable != causalite.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analyse des erreurs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Où le modèle se trompe (test)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08760"/>
            <a:ext cx="111556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 des erreurs (test):</a:t>
            </a:r>
          </a:p>
          <a:p>
            <a:r>
              <a:t>? Erreur absolue: repere les gros emetteurs mal predits.</a:t>
            </a:r>
          </a:p>
          <a:p>
            <a:r>
              <a:t>? Erreur relative: met en evidence les petits emetteurs sensibles en pourcentage.</a:t>
            </a:r>
          </a:p>
          <a:p>
            <a:r>
              <a:t>? Les deux vues sont complementaires pour orienter les actions metier.</a:t>
            </a:r>
          </a:p>
        </p:txBody>
      </p:sp>
      <p:pic>
        <p:nvPicPr>
          <p:cNvPr id="7" name="Image 0" descr="/mnt/data/co2_top_errors_ab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635010"/>
            <a:ext cx="5577840" cy="1645381"/>
          </a:xfrm>
          <a:prstGeom prst="rect">
            <a:avLst/>
          </a:prstGeom>
        </p:spPr>
      </p:pic>
      <p:pic>
        <p:nvPicPr>
          <p:cNvPr id="8" name="Image 1" descr="/mnt/data/co2_top_errors_re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90972"/>
            <a:ext cx="5120640" cy="19334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Transfert à Lomé — ce qu'il faut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 modèle ne “magique” pas les données manquantes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11155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Pour déployer à Lomé, il faut au minimum: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920240"/>
            <a:ext cx="1115568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Identité du bâtiment: type d'usage (hôtel, bureau, hôpital…), quartier/coordonnées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Morphologie: surface totale (GFA), nb d'étages, année de construction, nb de bâtiments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Usage multi-fonction: second usage (type + surface) ou indicateur d'absence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Labels/score (si disponible): équivalent ENERGY STAR (sinon on enlève la variable)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Stratégie conseillée: collecter un petit échantillon local (même 200–500 bâtiments), puis faire du fine-tuning/transfer learning ou un modèle dédié Lomé.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440680"/>
            <a:ext cx="11155680" cy="1097280"/>
          </a:xfrm>
          <a:prstGeom prst="roundRect">
            <a:avLst/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1188720" y="5596128"/>
            <a:ext cx="106984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Limite principale: les resultats proviennent du dataset Seattle.</a:t>
            </a:r>
          </a:p>
          <a:p>
            <a:r>
              <a:t>Pour un deploiement a Lome, une validation locale reste necessaire (climat, mix energetique, pratiques d usage).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822960" y="1005840"/>
            <a:ext cx="10607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8680" y="1874520"/>
            <a:ext cx="106070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Méthode reproductible: nettoyage → anti-fuite → FE simple → pipeline → comparaison modèles.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XGBoost ES, R² test ≈ 0.853 (RMSE ≈ 6.34M kBtu).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XGBoost.train ES, R² test ≈ 0.841 (RMSE ≈ 240).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Prochaine étape: collecte minimale Lomé + recalibrage (validation terrain).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68680" y="4846320"/>
            <a:ext cx="10607040" cy="114300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143000" y="5120640"/>
            <a:ext cx="10058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Merci — Questions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 Cadrage métier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0" y="502920"/>
            <a:ext cx="7360920" cy="6355080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685800" y="868680"/>
            <a:ext cx="6309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685800" y="1280160"/>
            <a:ext cx="6400800" cy="1828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960120" y="1417320"/>
            <a:ext cx="585216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Prédire (1) la consommation d'énergie (SiteEnergyUse, kBtu) et (2) les émissions totales de GES (TotalGHGEmissions) pour des bâtiments non résidentiels.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Contrainte: pas de données publiques à Lomé → on construit une méthode robuste sur un jeu public (Seattle), puis on spécifie ce qu'il faut collecter pour transférer.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85800" y="3246120"/>
            <a:ext cx="6400800" cy="22860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960120" y="3401568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Type de tâche &amp; métriques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85216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Régression (valeur continue)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Split train/test + validation croisée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Mesures: RMSE, MAE, R² (test)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Risque clé: fuite d'information via variables "énergie/CO₂" dérivées (EUI, intensités, consommations par énergie, etc.)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8080" y="603504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Cas d'étude: Seattle (données publiques)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Livrables attendus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85800" y="1005840"/>
            <a:ext cx="10835640" cy="530352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1005840" y="1234440"/>
            <a:ext cx="10149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3 notebooks + 1 presentation</a:t>
            </a:r>
          </a:p>
        </p:txBody>
      </p:sp>
      <p:sp>
        <p:nvSpPr>
          <p:cNvPr id="6" name="Text 4"/>
          <p:cNvSpPr/>
          <p:nvPr/>
        </p:nvSpPr>
        <p:spPr>
          <a:xfrm>
            <a:off x="1005840" y="1783080"/>
            <a:ext cx="101498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Notebook EDA + préparation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compréhension, nettoyage, cibles, fuite d'info, feature engineering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Notebook Modèle Énergie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baseline → modèles (Ridge, RF, GB, XGBoost) → sélection + analyses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3) Notebook Modèle CO₂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même pipeline, mêmes contrôles de fuite → comparaison → modèle final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4) Slides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synthèse: données, choix, résultats, limites, piste Lomé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48640" y="6510528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Note: l'objectif est une méthode reproductible + une discussion honnête des limites (transfert Lomé).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 Données — chargement &amp; intégrité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Jeu de données (Seattle, année 2016)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3,376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Colonnes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46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après nettoyage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3,348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Targets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10835640" cy="35204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8892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Cibles (y)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0120" y="3127248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SiteEnergyUse(kBtu)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TotalGHGEmissions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37960" y="278892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Qualité des données (exemples)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7960" y="3127248"/>
            <a:ext cx="4846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Doublons: 0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impossibles: CO₂ &lt; 0 (1 ligne)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“zéro”: énergie = 0 (18 lignes)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supprimées pour éviter d'apprendre sur des incohérences.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5120640"/>
            <a:ext cx="10561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⚠ Les distributions sont très asymétriques (outliers).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3. EDA — distributions des cibles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et CO₂: distributions &amp; outliers</a:t>
            </a:r>
            <a:endParaRPr lang="en-US" sz="2200" dirty="0"/>
          </a:p>
        </p:txBody>
      </p:sp>
      <p:pic>
        <p:nvPicPr>
          <p:cNvPr id="5" name="Image 0" descr="/mnt/data/targets_distribu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684" y="1508760"/>
            <a:ext cx="9315072" cy="4800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" y="6263640"/>
            <a:ext cx="1083564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 la distribution est tres asymetrique. Quelques outliers tirent la queue a droite, donc on lit les performances avec RMSE + MAE + R2.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Fuite d'information (data leakage)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Règle d'or: ne pas utiliser de variables qui “résument” déjà la cible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840" y="1645920"/>
            <a:ext cx="1106424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Colonnes exclues (exemples):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SiteEUI / SourceEUI (+ versions WN)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SiteEnergyUseWN, SteamUse, Electricity, NaturalGas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GHGEmissionsIntensity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Pourquoi ~ Ces variables sont calculées à partir de consommations/émissions; les garder reviendrait à donner au modèle une partie de la réponse (surévaluation artificielle des scores).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05840" y="4160520"/>
            <a:ext cx="11064240" cy="2194560"/>
          </a:xfrm>
          <a:prstGeom prst="rect">
            <a:avLst/>
          </a:prstGeom>
          <a:solidFill>
            <a:srgbClr val="FEF3C7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Contrôle: après construction de X_fe, aucune colonne énergie/CO₂ (ni les targets) ne reste dans X.</a:t>
            </a:r>
            <a:endParaRPr lang="en-US" sz="1500" dirty="0"/>
          </a:p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On sécurise la validité du test et la transférabilité (objectif Lomé).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 Feature engineering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Features finales (22) + “missing as information”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Deux idées simples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87452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Âge du bâtiment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BuildingAge = DataYear − YearBuilt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Surface par étage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GFA_per_floor = PropertyGFATotal / NumberofFloors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si NumberofFloors = 0 → flag Floors_is_zero + valeur manquante (imputée plus tard)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6629400" y="15544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Missing-as-info (2e usage)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5120" y="1874520"/>
            <a:ext cx="512064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 est manquant ~50%.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Plutôt que “inventer” une médiane, on encode: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HasSecondProperty = 0/1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SecondLargestPropertyUseTypeGFA = 0 quand absent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Interprétation: l'absence de second usage est une information (bâtiment mono-usage), et pas seulement un trou à combler.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7. Split train/test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Assurer la représentativité (stratification BuildingType)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645920"/>
            <a:ext cx="111556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Problème: certaines classes de BuildingType sont très rares (ex: “Nonresidential WA” n'a qu'un exemple).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Solution: on regroupe la classe ultra-rare dans la classe majoritaire pour permettre la stratification, puis on découpe 80/20.</a:t>
            </a:r>
            <a:endParaRPr lang="en-US" sz="1500" dirty="0"/>
          </a:p>
          <a:p>
            <a:pPr indent="0" marL="0">
              <a:buNone/>
            </a:pP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Résultat: distributions train/test quasi identiques sur BuildingType → meilleure stabilité des scores (moins de “surprise” au test).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60120" y="3611880"/>
            <a:ext cx="1115568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188720" y="3794760"/>
            <a:ext cx="106984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</a:t>
            </a:r>
          </a:p>
          <a:p>
            <a:r>
              <a:t>? Split 80/20 stratifie sur BuildingType pour conserver la representativite train/test.</a:t>
            </a:r>
          </a:p>
          <a:p>
            <a:r>
              <a:t>? Les classes ultra-rares sont fusionnees avant split pour permettre la stratification.</a:t>
            </a:r>
          </a:p>
          <a:p>
            <a:r>
              <a:t>? Effet attendu: scores test plus stables et comparables entre modeles.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8. Préprocessing (Pipeline scikit-learn)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Un seul pipeline = moins d'erreurs + moins de fuite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868680" y="1920240"/>
            <a:ext cx="1874520" cy="960120"/>
          </a:xfrm>
          <a:prstGeom prst="roundRect">
            <a:avLst/>
          </a:prstGeom>
          <a:solidFill>
            <a:srgbClr val="E0F2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86868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X_fe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(22 features)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74320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9" name="Shape 7"/>
          <p:cNvSpPr/>
          <p:nvPr/>
        </p:nvSpPr>
        <p:spPr>
          <a:xfrm>
            <a:off x="2971800" y="1920240"/>
            <a:ext cx="1874520" cy="960120"/>
          </a:xfrm>
          <a:prstGeom prst="roundRect">
            <a:avLst/>
          </a:prstGeom>
          <a:solidFill>
            <a:srgbClr val="EDE9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297180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ColumnTransformer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(num / cat)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84632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2" name="Shape 10"/>
          <p:cNvSpPr/>
          <p:nvPr/>
        </p:nvSpPr>
        <p:spPr>
          <a:xfrm>
            <a:off x="5074920" y="1920240"/>
            <a:ext cx="1874520" cy="96012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507492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Imputation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encodage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94944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5" name="Shape 13"/>
          <p:cNvSpPr/>
          <p:nvPr/>
        </p:nvSpPr>
        <p:spPr>
          <a:xfrm>
            <a:off x="7178040" y="1920240"/>
            <a:ext cx="1874520" cy="960120"/>
          </a:xfrm>
          <a:prstGeom prst="roundRect">
            <a:avLst/>
          </a:prstGeom>
          <a:solidFill>
            <a:srgbClr val="FEF3C7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717804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Modèle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(Ridge / XGB)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905256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9281160" y="1920240"/>
            <a:ext cx="1874520" cy="960120"/>
          </a:xfrm>
          <a:prstGeom prst="roundRect">
            <a:avLst/>
          </a:prstGeom>
          <a:solidFill>
            <a:srgbClr val="FEE2E2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928116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Évaluation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(RMSE/MAE/R²)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60120" y="3200400"/>
            <a:ext cx="111556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Preprocessing applique:</a:t>
            </a:r>
          </a:p>
          <a:p>
            <a:r>
              <a:t>? Numeriques (15): mediane + indicateur de valeurs manquantes + standardisation.</a:t>
            </a:r>
          </a:p>
          <a:p>
            <a:r>
              <a:t>? Categorielles (6): imputation mode/Unknown + OneHotEncoder(handle_unknown="ignore").</a:t>
            </a:r>
          </a:p>
          <a:p>
            <a:r>
              <a:t>? Le pipeline est appris sur le train (et sur chaque fold en CV), ce qui evite la fuite de donnees.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2026-02-12T00:14:53Z</dcterms:created>
  <dcterms:modified xsi:type="dcterms:W3CDTF">2026-02-12T00:14:53Z</dcterms:modified>
</cp:coreProperties>
</file>